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2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87"/>
  </p:normalViewPr>
  <p:slideViewPr>
    <p:cSldViewPr snapToGrid="0" snapToObjects="1">
      <p:cViewPr varScale="1">
        <p:scale>
          <a:sx n="112" d="100"/>
          <a:sy n="112" d="100"/>
        </p:scale>
        <p:origin x="3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829C53-7940-4A4A-8E94-2FACCB73DB4E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A7AB21-30D9-E94C-A0F2-7B3610BED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1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A7AB21-30D9-E94C-A0F2-7B3610BEDA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758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448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72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16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27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07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94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71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2465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527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39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36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78CE4313-7A04-364B-A148-546C9BF519A2}" type="datetimeFigureOut">
              <a:rPr lang="en-US" smtClean="0"/>
              <a:t>3/1/18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EC34ED3-2029-0646-8C8E-E373F766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60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F13C4FA-9CD4-C74F-90E0-55787D115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04" y="0"/>
            <a:ext cx="1219840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5949B1-076B-D746-85C3-25AB9BC313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4091151" cy="1834056"/>
          </a:xfrm>
        </p:spPr>
        <p:txBody>
          <a:bodyPr>
            <a:normAutofit/>
          </a:bodyPr>
          <a:lstStyle/>
          <a:p>
            <a:r>
              <a:rPr lang="en-US" sz="4000" dirty="0"/>
              <a:t>Efficient ways for snow removing </a:t>
            </a:r>
            <a:br>
              <a:rPr lang="en-US" sz="4000" dirty="0"/>
            </a:br>
            <a:r>
              <a:rPr lang="en-US" altLang="zh-Hans" sz="4000" dirty="0"/>
              <a:t>— city of </a:t>
            </a:r>
            <a:r>
              <a:rPr lang="en-US" altLang="zh-Hans" sz="4000" dirty="0" err="1"/>
              <a:t>syracuse</a:t>
            </a:r>
            <a:r>
              <a:rPr lang="en-US" sz="4000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1CF1EC-9498-2640-9498-228FE09137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 fontScale="77500" lnSpcReduction="20000"/>
          </a:bodyPr>
          <a:lstStyle/>
          <a:p>
            <a:r>
              <a:rPr lang="en-US" sz="2000" dirty="0"/>
              <a:t>Qiyi Wu          </a:t>
            </a:r>
            <a:r>
              <a:rPr lang="en-US" sz="2000" dirty="0" err="1"/>
              <a:t>Prasan</a:t>
            </a:r>
            <a:r>
              <a:rPr lang="en-US" sz="2000" dirty="0"/>
              <a:t> Krishnan </a:t>
            </a:r>
            <a:r>
              <a:rPr lang="en-US" sz="2000" dirty="0" err="1"/>
              <a:t>Karthikeyan</a:t>
            </a:r>
            <a:endParaRPr lang="en-US" sz="2000" dirty="0"/>
          </a:p>
          <a:p>
            <a:r>
              <a:rPr lang="en-US" sz="2000" dirty="0"/>
              <a:t>Qi Long      </a:t>
            </a:r>
            <a:r>
              <a:rPr lang="en-US" sz="2000" dirty="0" err="1"/>
              <a:t>Mathey-Apossan</a:t>
            </a:r>
            <a:r>
              <a:rPr lang="en-US" sz="2000" dirty="0"/>
              <a:t> </a:t>
            </a:r>
            <a:r>
              <a:rPr lang="en-US" sz="2000" dirty="0" err="1"/>
              <a:t>Akuete</a:t>
            </a:r>
            <a:r>
              <a:rPr lang="en-US" sz="2000" dirty="0"/>
              <a:t> Giana</a:t>
            </a:r>
          </a:p>
        </p:txBody>
      </p:sp>
    </p:spTree>
    <p:extLst>
      <p:ext uri="{BB962C8B-B14F-4D97-AF65-F5344CB8AC3E}">
        <p14:creationId xmlns:p14="http://schemas.microsoft.com/office/powerpoint/2010/main" val="1290668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6312-E054-8B46-927E-05E3A0061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620" y="437928"/>
            <a:ext cx="10058400" cy="1609344"/>
          </a:xfrm>
        </p:spPr>
        <p:txBody>
          <a:bodyPr/>
          <a:lstStyle/>
          <a:p>
            <a:r>
              <a:rPr lang="en-US" altLang="zh-Hans" sz="6000" b="1" dirty="0"/>
              <a:t>Goals </a:t>
            </a:r>
            <a:r>
              <a:rPr lang="en-US" altLang="zh-Hans" sz="3200" dirty="0"/>
              <a:t>of our group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49B0F-23C1-B74F-8323-FA3051DB6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4747" y="2047272"/>
            <a:ext cx="7885178" cy="13870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600" dirty="0">
                <a:solidFill>
                  <a:srgbClr val="AB2300"/>
                </a:solidFill>
                <a:latin typeface="Bernard MT Condensed" panose="02050806060905020404" pitchFamily="18" charset="77"/>
              </a:rPr>
              <a:t>A</a:t>
            </a:r>
            <a:r>
              <a:rPr lang="en-US" sz="3600" dirty="0"/>
              <a:t>llocate plowing areas to truck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06E124-93B7-4042-8079-8F8680571B35}"/>
              </a:ext>
            </a:extLst>
          </p:cNvPr>
          <p:cNvSpPr/>
          <p:nvPr/>
        </p:nvSpPr>
        <p:spPr>
          <a:xfrm>
            <a:off x="2944747" y="3434319"/>
            <a:ext cx="629926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>
                <a:solidFill>
                  <a:srgbClr val="AB2300"/>
                </a:solidFill>
                <a:latin typeface="Bernard MT Condensed" panose="02050806060905020404" pitchFamily="18" charset="77"/>
              </a:rPr>
              <a:t>I</a:t>
            </a:r>
            <a:r>
              <a:rPr lang="en-US" sz="3600" dirty="0"/>
              <a:t>ncrease plowing efficiency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E30C03-1FE4-3549-8D9F-B396EBEF6DA4}"/>
              </a:ext>
            </a:extLst>
          </p:cNvPr>
          <p:cNvSpPr/>
          <p:nvPr/>
        </p:nvSpPr>
        <p:spPr>
          <a:xfrm>
            <a:off x="2944747" y="5043663"/>
            <a:ext cx="384111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rgbClr val="AB2300"/>
                </a:solidFill>
                <a:latin typeface="Bernard MT Condensed" panose="02050806060905020404" pitchFamily="18" charset="77"/>
              </a:rPr>
              <a:t>R</a:t>
            </a:r>
            <a:r>
              <a:rPr lang="en-US" sz="3600" dirty="0"/>
              <a:t>educe fuel cost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9F5CFDB-B019-F14B-9B36-2487E571B4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012" y="114078"/>
            <a:ext cx="2834108" cy="54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823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6312-E054-8B46-927E-05E3A0061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620" y="437928"/>
            <a:ext cx="10058400" cy="1609344"/>
          </a:xfrm>
        </p:spPr>
        <p:txBody>
          <a:bodyPr/>
          <a:lstStyle/>
          <a:p>
            <a:r>
              <a:rPr lang="en-US" altLang="zh-Hans" sz="6000" b="1" dirty="0"/>
              <a:t>DATASETs </a:t>
            </a:r>
            <a:r>
              <a:rPr lang="en-US" altLang="zh-Hans" sz="3200" dirty="0"/>
              <a:t>we choose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06E124-93B7-4042-8079-8F8680571B35}"/>
              </a:ext>
            </a:extLst>
          </p:cNvPr>
          <p:cNvSpPr/>
          <p:nvPr/>
        </p:nvSpPr>
        <p:spPr>
          <a:xfrm>
            <a:off x="2932468" y="4741654"/>
            <a:ext cx="62992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4</a:t>
            </a:r>
            <a:r>
              <a:rPr lang="en-US" sz="3600" baseline="30000" dirty="0"/>
              <a:t>th</a:t>
            </a:r>
            <a:r>
              <a:rPr lang="en-US" sz="3600" dirty="0"/>
              <a:t> of January, 2018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779B6B-797E-1249-8C51-7ECFDAC16BE8}"/>
              </a:ext>
            </a:extLst>
          </p:cNvPr>
          <p:cNvSpPr/>
          <p:nvPr/>
        </p:nvSpPr>
        <p:spPr>
          <a:xfrm>
            <a:off x="2932469" y="5480958"/>
            <a:ext cx="62992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6</a:t>
            </a:r>
            <a:r>
              <a:rPr lang="en-US" sz="3600" baseline="30000" dirty="0"/>
              <a:t>th</a:t>
            </a:r>
            <a:r>
              <a:rPr lang="en-US" sz="3600" dirty="0"/>
              <a:t> of January, 2018 </a:t>
            </a:r>
          </a:p>
        </p:txBody>
      </p:sp>
      <p:pic>
        <p:nvPicPr>
          <p:cNvPr id="1026" name="Picture 2" descr="https://lh4.googleusercontent.com/25zBb0w611Eg-u2ReYa-bsM0z-5nqNv5QxZA7iXlQ3kMMXsXPE8_-lJ8QVR_7Wc31_LPVddw6QKRzda4RMpYoIvKief_4o_Ao8o11kKuYpL_Q4FBlmLMxfWio9lHXpRy7LgujZP_HATGqf7DOw">
            <a:extLst>
              <a:ext uri="{FF2B5EF4-FFF2-40B4-BE49-F238E27FC236}">
                <a16:creationId xmlns:a16="http://schemas.microsoft.com/office/drawing/2014/main" id="{0CD2418A-FC0C-F046-B086-A1A97FA7D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974" y="1668202"/>
            <a:ext cx="8242300" cy="245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68BB1D-FE03-114E-AD35-73668FD58DF4}"/>
              </a:ext>
            </a:extLst>
          </p:cNvPr>
          <p:cNvSpPr/>
          <p:nvPr/>
        </p:nvSpPr>
        <p:spPr>
          <a:xfrm>
            <a:off x="5205429" y="2877496"/>
            <a:ext cx="1061651" cy="800100"/>
          </a:xfrm>
          <a:prstGeom prst="rect">
            <a:avLst/>
          </a:prstGeom>
          <a:solidFill>
            <a:schemeClr val="bg1">
              <a:alpha val="0"/>
            </a:schemeClr>
          </a:solidFill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AB4A2A-48DD-694B-B33F-336BD7A1EA44}"/>
              </a:ext>
            </a:extLst>
          </p:cNvPr>
          <p:cNvSpPr/>
          <p:nvPr/>
        </p:nvSpPr>
        <p:spPr>
          <a:xfrm>
            <a:off x="7614267" y="2893752"/>
            <a:ext cx="1145007" cy="814987"/>
          </a:xfrm>
          <a:prstGeom prst="rect">
            <a:avLst/>
          </a:prstGeom>
          <a:solidFill>
            <a:schemeClr val="bg1">
              <a:alpha val="0"/>
            </a:schemeClr>
          </a:solidFill>
          <a:ln w="349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3494AC-15B3-D147-93A8-1BDC57F13D66}"/>
              </a:ext>
            </a:extLst>
          </p:cNvPr>
          <p:cNvSpPr txBox="1"/>
          <p:nvPr/>
        </p:nvSpPr>
        <p:spPr>
          <a:xfrm>
            <a:off x="8482158" y="4256135"/>
            <a:ext cx="23278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Higher snow precipitation </a:t>
            </a:r>
          </a:p>
        </p:txBody>
      </p:sp>
      <p:sp>
        <p:nvSpPr>
          <p:cNvPr id="33" name="Bent Arrow 32">
            <a:extLst>
              <a:ext uri="{FF2B5EF4-FFF2-40B4-BE49-F238E27FC236}">
                <a16:creationId xmlns:a16="http://schemas.microsoft.com/office/drawing/2014/main" id="{356C83AA-19E2-664D-BCE7-2EC0F4A03BD0}"/>
              </a:ext>
            </a:extLst>
          </p:cNvPr>
          <p:cNvSpPr/>
          <p:nvPr/>
        </p:nvSpPr>
        <p:spPr>
          <a:xfrm rot="5400000">
            <a:off x="8967345" y="3016955"/>
            <a:ext cx="989499" cy="1288731"/>
          </a:xfrm>
          <a:prstGeom prst="bentArrow">
            <a:avLst>
              <a:gd name="adj1" fmla="val 25000"/>
              <a:gd name="adj2" fmla="val 24419"/>
              <a:gd name="adj3" fmla="val 25000"/>
              <a:gd name="adj4" fmla="val 43750"/>
            </a:avLst>
          </a:prstGeom>
          <a:solidFill>
            <a:srgbClr val="AB2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AB2300"/>
              </a:solidFill>
            </a:endParaRPr>
          </a:p>
        </p:txBody>
      </p:sp>
      <p:sp>
        <p:nvSpPr>
          <p:cNvPr id="36" name="Bent Arrow 35">
            <a:extLst>
              <a:ext uri="{FF2B5EF4-FFF2-40B4-BE49-F238E27FC236}">
                <a16:creationId xmlns:a16="http://schemas.microsoft.com/office/drawing/2014/main" id="{69849361-7A5E-9B41-AD50-1CAFB5DAB78A}"/>
              </a:ext>
            </a:extLst>
          </p:cNvPr>
          <p:cNvSpPr/>
          <p:nvPr/>
        </p:nvSpPr>
        <p:spPr>
          <a:xfrm rot="10800000">
            <a:off x="8482158" y="5100854"/>
            <a:ext cx="1464280" cy="978576"/>
          </a:xfrm>
          <a:prstGeom prst="bentArrow">
            <a:avLst>
              <a:gd name="adj1" fmla="val 25000"/>
              <a:gd name="adj2" fmla="val 24419"/>
              <a:gd name="adj3" fmla="val 25000"/>
              <a:gd name="adj4" fmla="val 43750"/>
            </a:avLst>
          </a:prstGeom>
          <a:solidFill>
            <a:srgbClr val="AB23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B2300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F6D6F63-871B-8246-9549-44B68D04A035}"/>
              </a:ext>
            </a:extLst>
          </p:cNvPr>
          <p:cNvSpPr/>
          <p:nvPr/>
        </p:nvSpPr>
        <p:spPr>
          <a:xfrm>
            <a:off x="516974" y="1626400"/>
            <a:ext cx="3226351" cy="242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810ECC9-4FB6-D04A-AEED-58490939DC37}"/>
              </a:ext>
            </a:extLst>
          </p:cNvPr>
          <p:cNvSpPr txBox="1"/>
          <p:nvPr/>
        </p:nvSpPr>
        <p:spPr>
          <a:xfrm>
            <a:off x="458519" y="1588455"/>
            <a:ext cx="38643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Weather of Syracuse – Jan, 2018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C6E7CE26-08EC-1E44-BF1D-A1313DDDC8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012" y="114078"/>
            <a:ext cx="2834108" cy="54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517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6312-E054-8B46-927E-05E3A0061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620" y="437928"/>
            <a:ext cx="10058400" cy="1609344"/>
          </a:xfrm>
        </p:spPr>
        <p:txBody>
          <a:bodyPr/>
          <a:lstStyle/>
          <a:p>
            <a:r>
              <a:rPr lang="en-US" altLang="zh-Hans" sz="6000" b="1" dirty="0"/>
              <a:t>Problems </a:t>
            </a:r>
            <a:r>
              <a:rPr lang="en-US" altLang="zh-Hans" sz="3200" dirty="0"/>
              <a:t>we found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788527-AE68-E240-B47A-87ECDB22789F}"/>
              </a:ext>
            </a:extLst>
          </p:cNvPr>
          <p:cNvSpPr txBox="1"/>
          <p:nvPr/>
        </p:nvSpPr>
        <p:spPr>
          <a:xfrm>
            <a:off x="7404127" y="2606363"/>
            <a:ext cx="4625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Overlap on truck activity </a:t>
            </a:r>
          </a:p>
        </p:txBody>
      </p:sp>
      <p:pic>
        <p:nvPicPr>
          <p:cNvPr id="2050" name="Picture 2" descr="https://lh4.googleusercontent.com/az6DbFgLx3kgFa9Hq_z-O3GXctggcNmbd7lA72JhccUzbzWJRZrUjnSTruVVa5QUZdKu5GdGaFVjJGXOqxHMkQ4S2yHst569v2RRvAJ596-Eb4fPKeefctK5Di70ZvygQ0Z77QCvKtNCmsFANw">
            <a:extLst>
              <a:ext uri="{FF2B5EF4-FFF2-40B4-BE49-F238E27FC236}">
                <a16:creationId xmlns:a16="http://schemas.microsoft.com/office/drawing/2014/main" id="{F800C4C2-7E92-204E-A78B-883F7F032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20" y="1520825"/>
            <a:ext cx="6018669" cy="5065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1F476E-42F5-C144-8737-B78566159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6319" y="4224337"/>
            <a:ext cx="2540000" cy="254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FD1C94-A919-0945-A563-03C46016AA1F}"/>
              </a:ext>
            </a:extLst>
          </p:cNvPr>
          <p:cNvSpPr txBox="1"/>
          <p:nvPr/>
        </p:nvSpPr>
        <p:spPr>
          <a:xfrm>
            <a:off x="7404127" y="3530461"/>
            <a:ext cx="4625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Trucks wander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B1715-E835-9849-97D7-29D4F8523741}"/>
              </a:ext>
            </a:extLst>
          </p:cNvPr>
          <p:cNvSpPr txBox="1"/>
          <p:nvPr/>
        </p:nvSpPr>
        <p:spPr>
          <a:xfrm>
            <a:off x="6904065" y="2527746"/>
            <a:ext cx="785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AB2300"/>
                </a:solidFill>
                <a:latin typeface="Bernard MT Condensed" panose="02050806060905020404" pitchFamily="18" charset="77"/>
              </a:rPr>
              <a:t>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44D340-5B4B-F645-9B51-842C5464B528}"/>
              </a:ext>
            </a:extLst>
          </p:cNvPr>
          <p:cNvSpPr txBox="1"/>
          <p:nvPr/>
        </p:nvSpPr>
        <p:spPr>
          <a:xfrm>
            <a:off x="6904065" y="3468905"/>
            <a:ext cx="785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AB2300"/>
                </a:solidFill>
                <a:latin typeface="Bernard MT Condensed" panose="02050806060905020404" pitchFamily="18" charset="77"/>
              </a:rPr>
              <a:t>2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0196BCB-341A-6043-BB48-113EAC927A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012" y="114078"/>
            <a:ext cx="2834108" cy="54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63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6312-E054-8B46-927E-05E3A0061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620" y="437928"/>
            <a:ext cx="10058400" cy="1609344"/>
          </a:xfrm>
        </p:spPr>
        <p:txBody>
          <a:bodyPr/>
          <a:lstStyle/>
          <a:p>
            <a:r>
              <a:rPr lang="en-US" altLang="zh-Hans" sz="6000" b="1" dirty="0"/>
              <a:t>solutions </a:t>
            </a:r>
            <a:r>
              <a:rPr lang="en-US" altLang="zh-Hans" sz="3200" dirty="0"/>
              <a:t>we provide</a:t>
            </a:r>
            <a:endParaRPr lang="en-US" dirty="0"/>
          </a:p>
        </p:txBody>
      </p:sp>
      <p:sp>
        <p:nvSpPr>
          <p:cNvPr id="7" name="Bent-Up Arrow 6">
            <a:extLst>
              <a:ext uri="{FF2B5EF4-FFF2-40B4-BE49-F238E27FC236}">
                <a16:creationId xmlns:a16="http://schemas.microsoft.com/office/drawing/2014/main" id="{A32B7B85-AA26-2943-8382-B0A06F31BDB0}"/>
              </a:ext>
            </a:extLst>
          </p:cNvPr>
          <p:cNvSpPr/>
          <p:nvPr/>
        </p:nvSpPr>
        <p:spPr>
          <a:xfrm rot="5400000">
            <a:off x="1094318" y="2511339"/>
            <a:ext cx="617849" cy="575369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2F95B02-4137-0C47-B088-F1206E325ABA}"/>
              </a:ext>
            </a:extLst>
          </p:cNvPr>
          <p:cNvGrpSpPr/>
          <p:nvPr/>
        </p:nvGrpSpPr>
        <p:grpSpPr>
          <a:xfrm>
            <a:off x="946326" y="1738091"/>
            <a:ext cx="831420" cy="752008"/>
            <a:chOff x="215507" y="43776"/>
            <a:chExt cx="913381" cy="75200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5F8773BB-30BC-2F40-9E95-640F86C25636}"/>
                </a:ext>
              </a:extLst>
            </p:cNvPr>
            <p:cNvSpPr/>
            <p:nvPr/>
          </p:nvSpPr>
          <p:spPr>
            <a:xfrm>
              <a:off x="215507" y="43776"/>
              <a:ext cx="913381" cy="752008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Rounded Rectangle 5">
              <a:extLst>
                <a:ext uri="{FF2B5EF4-FFF2-40B4-BE49-F238E27FC236}">
                  <a16:creationId xmlns:a16="http://schemas.microsoft.com/office/drawing/2014/main" id="{0665EABA-81DA-0941-8C86-D9B929437E5F}"/>
                </a:ext>
              </a:extLst>
            </p:cNvPr>
            <p:cNvSpPr txBox="1"/>
            <p:nvPr/>
          </p:nvSpPr>
          <p:spPr>
            <a:xfrm>
              <a:off x="252224" y="80493"/>
              <a:ext cx="839947" cy="6785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marL="0" lvl="0" indent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000" b="1" kern="1200" dirty="0">
                  <a:latin typeface="Bernard MT Condensed" panose="02050806060905020404" pitchFamily="18" charset="77"/>
                </a:rPr>
                <a:t>1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CC1C10D-10B8-474E-BE4C-4FA97E2E9A54}"/>
              </a:ext>
            </a:extLst>
          </p:cNvPr>
          <p:cNvGrpSpPr/>
          <p:nvPr/>
        </p:nvGrpSpPr>
        <p:grpSpPr>
          <a:xfrm>
            <a:off x="1668663" y="2616855"/>
            <a:ext cx="831420" cy="752008"/>
            <a:chOff x="950676" y="1207117"/>
            <a:chExt cx="913381" cy="752008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07093F4D-1A3E-F544-AFC3-159FFCD6D7EC}"/>
                </a:ext>
              </a:extLst>
            </p:cNvPr>
            <p:cNvSpPr/>
            <p:nvPr/>
          </p:nvSpPr>
          <p:spPr>
            <a:xfrm>
              <a:off x="950676" y="1207117"/>
              <a:ext cx="913381" cy="752008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ounded Rectangle 7">
              <a:extLst>
                <a:ext uri="{FF2B5EF4-FFF2-40B4-BE49-F238E27FC236}">
                  <a16:creationId xmlns:a16="http://schemas.microsoft.com/office/drawing/2014/main" id="{BF0DF803-2788-EA4F-8A43-DC91EDA36A4F}"/>
                </a:ext>
              </a:extLst>
            </p:cNvPr>
            <p:cNvSpPr txBox="1"/>
            <p:nvPr/>
          </p:nvSpPr>
          <p:spPr>
            <a:xfrm>
              <a:off x="987393" y="1243834"/>
              <a:ext cx="839947" cy="6785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marL="0" lvl="0" indent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000" b="1" kern="1200" dirty="0">
                  <a:latin typeface="Bernard MT Condensed" panose="02050806060905020404" pitchFamily="18" charset="77"/>
                </a:rPr>
                <a:t>2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E1305F27-8717-F64D-966F-EA8B2B0457A6}"/>
              </a:ext>
            </a:extLst>
          </p:cNvPr>
          <p:cNvGrpSpPr/>
          <p:nvPr/>
        </p:nvGrpSpPr>
        <p:grpSpPr>
          <a:xfrm>
            <a:off x="2466661" y="3496894"/>
            <a:ext cx="831420" cy="752008"/>
            <a:chOff x="1512320" y="1904119"/>
            <a:chExt cx="913381" cy="752008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1768AC3A-6C58-1D44-9DC9-C28DE20BAF44}"/>
                </a:ext>
              </a:extLst>
            </p:cNvPr>
            <p:cNvSpPr/>
            <p:nvPr/>
          </p:nvSpPr>
          <p:spPr>
            <a:xfrm>
              <a:off x="1512320" y="1904119"/>
              <a:ext cx="913381" cy="752008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Rounded Rectangle 9">
              <a:extLst>
                <a:ext uri="{FF2B5EF4-FFF2-40B4-BE49-F238E27FC236}">
                  <a16:creationId xmlns:a16="http://schemas.microsoft.com/office/drawing/2014/main" id="{5054F0C6-803A-7D4D-B87C-F21A1E166D13}"/>
                </a:ext>
              </a:extLst>
            </p:cNvPr>
            <p:cNvSpPr txBox="1"/>
            <p:nvPr/>
          </p:nvSpPr>
          <p:spPr>
            <a:xfrm>
              <a:off x="1549037" y="1940836"/>
              <a:ext cx="839946" cy="6785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marL="0" lvl="0" indent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000" b="1" kern="1200" dirty="0">
                  <a:latin typeface="Bernard MT Condensed" panose="02050806060905020404" pitchFamily="18" charset="77"/>
                </a:rPr>
                <a:t>3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8FA41EAD-881E-E54D-BA93-3769EE44123C}"/>
              </a:ext>
            </a:extLst>
          </p:cNvPr>
          <p:cNvSpPr txBox="1"/>
          <p:nvPr/>
        </p:nvSpPr>
        <p:spPr>
          <a:xfrm>
            <a:off x="1891292" y="1929429"/>
            <a:ext cx="4700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Cluster the truck movement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3DAC4D-582C-D445-9E14-C962963FBF35}"/>
              </a:ext>
            </a:extLst>
          </p:cNvPr>
          <p:cNvSpPr txBox="1"/>
          <p:nvPr/>
        </p:nvSpPr>
        <p:spPr>
          <a:xfrm>
            <a:off x="2500082" y="2808193"/>
            <a:ext cx="59581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Allocate each truck at a given cluster area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F8DF1C4-BEFC-B34C-92E7-6CBD6B709612}"/>
              </a:ext>
            </a:extLst>
          </p:cNvPr>
          <p:cNvSpPr txBox="1"/>
          <p:nvPr/>
        </p:nvSpPr>
        <p:spPr>
          <a:xfrm>
            <a:off x="4918892" y="5384012"/>
            <a:ext cx="47005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Drivers take shifts based on timings for  each truck 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34FC178-68F8-FC42-9259-880DECF5B3A6}"/>
              </a:ext>
            </a:extLst>
          </p:cNvPr>
          <p:cNvSpPr txBox="1"/>
          <p:nvPr/>
        </p:nvSpPr>
        <p:spPr>
          <a:xfrm>
            <a:off x="4154317" y="4489625"/>
            <a:ext cx="5189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Minimize the overlap of truck movement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5C02BF-132E-804A-8A43-4774091D086A}"/>
              </a:ext>
            </a:extLst>
          </p:cNvPr>
          <p:cNvSpPr txBox="1"/>
          <p:nvPr/>
        </p:nvSpPr>
        <p:spPr>
          <a:xfrm>
            <a:off x="3331503" y="3642092"/>
            <a:ext cx="72698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Increase plowing efficiency &amp; reduce fuel consumption </a:t>
            </a:r>
          </a:p>
        </p:txBody>
      </p:sp>
      <p:sp>
        <p:nvSpPr>
          <p:cNvPr id="49" name="Bent-Up Arrow 48">
            <a:extLst>
              <a:ext uri="{FF2B5EF4-FFF2-40B4-BE49-F238E27FC236}">
                <a16:creationId xmlns:a16="http://schemas.microsoft.com/office/drawing/2014/main" id="{11EDB15E-25AD-3B40-8E4B-DD1F34FA3881}"/>
              </a:ext>
            </a:extLst>
          </p:cNvPr>
          <p:cNvSpPr/>
          <p:nvPr/>
        </p:nvSpPr>
        <p:spPr>
          <a:xfrm rot="5400000">
            <a:off x="1870052" y="3408461"/>
            <a:ext cx="617849" cy="575369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0" name="Bent-Up Arrow 49">
            <a:extLst>
              <a:ext uri="{FF2B5EF4-FFF2-40B4-BE49-F238E27FC236}">
                <a16:creationId xmlns:a16="http://schemas.microsoft.com/office/drawing/2014/main" id="{23AF4808-09DE-1743-8081-91447D0F1641}"/>
              </a:ext>
            </a:extLst>
          </p:cNvPr>
          <p:cNvSpPr/>
          <p:nvPr/>
        </p:nvSpPr>
        <p:spPr>
          <a:xfrm rot="5400000">
            <a:off x="2683479" y="4280586"/>
            <a:ext cx="617849" cy="575369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E987BE5-7197-5244-8112-071C26437302}"/>
              </a:ext>
            </a:extLst>
          </p:cNvPr>
          <p:cNvGrpSpPr/>
          <p:nvPr/>
        </p:nvGrpSpPr>
        <p:grpSpPr>
          <a:xfrm>
            <a:off x="3289475" y="4339071"/>
            <a:ext cx="831420" cy="752008"/>
            <a:chOff x="950676" y="1207117"/>
            <a:chExt cx="913381" cy="752008"/>
          </a:xfrm>
        </p:grpSpPr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2CBAA7EE-590C-AB42-AEB6-6137919BA732}"/>
                </a:ext>
              </a:extLst>
            </p:cNvPr>
            <p:cNvSpPr/>
            <p:nvPr/>
          </p:nvSpPr>
          <p:spPr>
            <a:xfrm>
              <a:off x="950676" y="1207117"/>
              <a:ext cx="913381" cy="752008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3" name="Rounded Rectangle 7">
              <a:extLst>
                <a:ext uri="{FF2B5EF4-FFF2-40B4-BE49-F238E27FC236}">
                  <a16:creationId xmlns:a16="http://schemas.microsoft.com/office/drawing/2014/main" id="{968648BC-93D5-E34D-9DB9-2F06CEDA8F5E}"/>
                </a:ext>
              </a:extLst>
            </p:cNvPr>
            <p:cNvSpPr txBox="1"/>
            <p:nvPr/>
          </p:nvSpPr>
          <p:spPr>
            <a:xfrm>
              <a:off x="987393" y="1243834"/>
              <a:ext cx="839947" cy="6785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marL="0" lvl="0" indent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000" b="1" kern="1200" dirty="0">
                  <a:latin typeface="Bernard MT Condensed" panose="02050806060905020404" pitchFamily="18" charset="77"/>
                </a:rPr>
                <a:t>4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F59AC01-938D-114C-8DA8-BFC1987D915A}"/>
              </a:ext>
            </a:extLst>
          </p:cNvPr>
          <p:cNvGrpSpPr/>
          <p:nvPr/>
        </p:nvGrpSpPr>
        <p:grpSpPr>
          <a:xfrm>
            <a:off x="4054050" y="5183877"/>
            <a:ext cx="831420" cy="752008"/>
            <a:chOff x="1512320" y="1904119"/>
            <a:chExt cx="913381" cy="752008"/>
          </a:xfrm>
        </p:grpSpPr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CE40754C-D5A7-EE46-9A11-0907E5EA4AB6}"/>
                </a:ext>
              </a:extLst>
            </p:cNvPr>
            <p:cNvSpPr/>
            <p:nvPr/>
          </p:nvSpPr>
          <p:spPr>
            <a:xfrm>
              <a:off x="1512320" y="1904119"/>
              <a:ext cx="913381" cy="752008"/>
            </a:xfrm>
            <a:prstGeom prst="roundRect">
              <a:avLst>
                <a:gd name="adj" fmla="val 1667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6" name="Rounded Rectangle 9">
              <a:extLst>
                <a:ext uri="{FF2B5EF4-FFF2-40B4-BE49-F238E27FC236}">
                  <a16:creationId xmlns:a16="http://schemas.microsoft.com/office/drawing/2014/main" id="{8EBD57A7-DED4-CF44-A543-EDBF167667A7}"/>
                </a:ext>
              </a:extLst>
            </p:cNvPr>
            <p:cNvSpPr txBox="1"/>
            <p:nvPr/>
          </p:nvSpPr>
          <p:spPr>
            <a:xfrm>
              <a:off x="1549037" y="1940836"/>
              <a:ext cx="839946" cy="6785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400" tIns="152400" rIns="152400" bIns="152400" numCol="1" spcCol="1270" anchor="ctr" anchorCtr="0">
              <a:noAutofit/>
            </a:bodyPr>
            <a:lstStyle/>
            <a:p>
              <a:pPr marL="0" lvl="0" indent="0" algn="ctr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000" b="1" dirty="0">
                  <a:latin typeface="Bernard MT Condensed" panose="02050806060905020404" pitchFamily="18" charset="77"/>
                </a:rPr>
                <a:t>5</a:t>
              </a:r>
              <a:endParaRPr lang="en-US" sz="4000" b="1" kern="1200" dirty="0">
                <a:latin typeface="Bernard MT Condensed" panose="02050806060905020404" pitchFamily="18" charset="77"/>
              </a:endParaRPr>
            </a:p>
          </p:txBody>
        </p:sp>
      </p:grpSp>
      <p:sp>
        <p:nvSpPr>
          <p:cNvPr id="57" name="Bent-Up Arrow 56">
            <a:extLst>
              <a:ext uri="{FF2B5EF4-FFF2-40B4-BE49-F238E27FC236}">
                <a16:creationId xmlns:a16="http://schemas.microsoft.com/office/drawing/2014/main" id="{A58C4696-ABBD-354A-9702-C09A295440D1}"/>
              </a:ext>
            </a:extLst>
          </p:cNvPr>
          <p:cNvSpPr/>
          <p:nvPr/>
        </p:nvSpPr>
        <p:spPr>
          <a:xfrm rot="5400000">
            <a:off x="3440730" y="5141346"/>
            <a:ext cx="617849" cy="575369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E3698138-2E43-D246-88E7-F45953636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012" y="114078"/>
            <a:ext cx="2834108" cy="54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115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16312-E054-8B46-927E-05E3A0061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620" y="437928"/>
            <a:ext cx="10058400" cy="1609344"/>
          </a:xfrm>
        </p:spPr>
        <p:txBody>
          <a:bodyPr/>
          <a:lstStyle/>
          <a:p>
            <a:r>
              <a:rPr lang="en-US" altLang="zh-Hans" sz="6000" b="1" dirty="0"/>
              <a:t>clusters </a:t>
            </a:r>
            <a:r>
              <a:rPr lang="en-US" altLang="zh-Hans" sz="3200" dirty="0"/>
              <a:t>we propose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1F476E-42F5-C144-8737-B78566159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6319" y="4224337"/>
            <a:ext cx="2540000" cy="254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AFD1C94-A919-0945-A563-03C46016AA1F}"/>
              </a:ext>
            </a:extLst>
          </p:cNvPr>
          <p:cNvSpPr txBox="1"/>
          <p:nvPr/>
        </p:nvSpPr>
        <p:spPr>
          <a:xfrm>
            <a:off x="7018365" y="2612584"/>
            <a:ext cx="46259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23 </a:t>
            </a:r>
            <a:r>
              <a:rPr lang="en-US" sz="2800"/>
              <a:t>areas = </a:t>
            </a:r>
            <a:r>
              <a:rPr lang="en-US" sz="2800" dirty="0"/>
              <a:t>23 trucks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D6C038-A4AC-C844-94A2-35FD9AC5C3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20" y="1567327"/>
            <a:ext cx="6573445" cy="51970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62D264-18EB-AA49-AEB6-19E9764EB199}"/>
              </a:ext>
            </a:extLst>
          </p:cNvPr>
          <p:cNvSpPr txBox="1"/>
          <p:nvPr/>
        </p:nvSpPr>
        <p:spPr>
          <a:xfrm>
            <a:off x="7018365" y="3701116"/>
            <a:ext cx="49545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AB2300"/>
                </a:solidFill>
                <a:latin typeface="Bernard MT Condensed" panose="02050806060905020404" pitchFamily="18" charset="77"/>
              </a:rPr>
              <a:t>*</a:t>
            </a:r>
            <a:r>
              <a:rPr lang="en-US" sz="2400" dirty="0"/>
              <a:t>Number of clusters can be   adjusted depending on the snow precipitation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1E6E67C-D05F-F84B-8C5D-1C7F7775A3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012" y="114078"/>
            <a:ext cx="2834108" cy="54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8037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{6F907FAA-94DF-1C42-8994-D20509CFB898}tf10001070</Template>
  <TotalTime>169</TotalTime>
  <Words>127</Words>
  <Application>Microsoft Macintosh PowerPoint</Application>
  <PresentationFormat>Widescreen</PresentationFormat>
  <Paragraphs>32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方正姚体</vt:lpstr>
      <vt:lpstr>Arial</vt:lpstr>
      <vt:lpstr>Bernard MT Condensed</vt:lpstr>
      <vt:lpstr>Calibri</vt:lpstr>
      <vt:lpstr>Rockwell</vt:lpstr>
      <vt:lpstr>Rockwell Condensed</vt:lpstr>
      <vt:lpstr>Rockwell Extra Bold</vt:lpstr>
      <vt:lpstr>Wingdings</vt:lpstr>
      <vt:lpstr>Wood Type</vt:lpstr>
      <vt:lpstr>Efficient ways for snow removing  — city of syracuse </vt:lpstr>
      <vt:lpstr>Goals of our group </vt:lpstr>
      <vt:lpstr>DATASETs we choose</vt:lpstr>
      <vt:lpstr>Problems we found</vt:lpstr>
      <vt:lpstr>solutions we provide</vt:lpstr>
      <vt:lpstr>clusters we propose</vt:lpstr>
    </vt:vector>
  </TitlesOfParts>
  <Manager/>
  <Company/>
  <LinksUpToDate>false</LinksUpToDate>
  <SharedDoc>false</SharedDoc>
  <HyperlinkBase/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Solution to </dc:title>
  <dc:subject/>
  <dc:creator>Qiyi Wu</dc:creator>
  <cp:keywords/>
  <dc:description/>
  <cp:lastModifiedBy>Qiyi Wu</cp:lastModifiedBy>
  <cp:revision>16</cp:revision>
  <cp:lastPrinted>2018-03-02T02:33:51Z</cp:lastPrinted>
  <dcterms:created xsi:type="dcterms:W3CDTF">2018-03-01T23:42:21Z</dcterms:created>
  <dcterms:modified xsi:type="dcterms:W3CDTF">2018-03-02T02:33:55Z</dcterms:modified>
  <cp:category/>
</cp:coreProperties>
</file>

<file path=docProps/thumbnail.jpeg>
</file>